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990" y="-294"/>
      </p:cViewPr>
      <p:guideLst>
        <p:guide orient="horz" pos="1484"/>
        <p:guide orient="horz" pos="2164"/>
        <p:guide pos="14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028290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098760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556217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755036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593837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213969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576905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870238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757586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0029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187384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3883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4.png"/><Relationship Id="rId3" Type="http://schemas.microsoft.com/office/2007/relationships/hdphoto" Target="../media/hdphoto7.wdp"/><Relationship Id="rId7" Type="http://schemas.microsoft.com/office/2007/relationships/hdphoto" Target="../media/hdphoto8.wdp"/><Relationship Id="rId12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microsoft.com/office/2007/relationships/hdphoto" Target="../media/hdphoto10.wdp"/><Relationship Id="rId5" Type="http://schemas.microsoft.com/office/2007/relationships/hdphoto" Target="../media/hdphoto4.wdp"/><Relationship Id="rId10" Type="http://schemas.openxmlformats.org/officeDocument/2006/relationships/image" Target="../media/image32.png"/><Relationship Id="rId4" Type="http://schemas.openxmlformats.org/officeDocument/2006/relationships/image" Target="../media/image21.png"/><Relationship Id="rId9" Type="http://schemas.microsoft.com/office/2007/relationships/hdphoto" Target="../media/hdphoto9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openxmlformats.org/officeDocument/2006/relationships/image" Target="../media/image4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Relationship Id="rId9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6578" y="195486"/>
            <a:ext cx="814639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000" b="1" dirty="0" smtClean="0">
                <a:solidFill>
                  <a:schemeClr val="tx2"/>
                </a:solidFill>
              </a:rPr>
              <a:t>Закон всемирного тяготения</a:t>
            </a:r>
            <a:endParaRPr lang="ru-RU" sz="5000" b="1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76056" y="2067694"/>
            <a:ext cx="382294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Так человека яблоко сгубило</a:t>
            </a:r>
            <a:r>
              <a:rPr lang="ru-RU" i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,</a:t>
            </a:r>
            <a:endParaRPr lang="ru-RU" i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i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Но </a:t>
            </a:r>
            <a:r>
              <a:rPr lang="ru-RU" i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яблоко его же и спасло,</a:t>
            </a:r>
          </a:p>
          <a:p>
            <a:pPr algn="ctr"/>
            <a:r>
              <a:rPr lang="ru-RU" i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Ведь </a:t>
            </a:r>
            <a:r>
              <a:rPr lang="ru-RU" i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Ньютона открытие разбило</a:t>
            </a:r>
          </a:p>
          <a:p>
            <a:pPr algn="ctr"/>
            <a:r>
              <a:rPr lang="ru-RU" i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Неведения </a:t>
            </a:r>
            <a:r>
              <a:rPr lang="ru-RU" i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мучительное зло.</a:t>
            </a:r>
          </a:p>
          <a:p>
            <a:pPr algn="ctr"/>
            <a:r>
              <a:rPr lang="ru-RU" i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Дорогу </a:t>
            </a:r>
            <a:r>
              <a:rPr lang="ru-RU" i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к новым звездам проложило</a:t>
            </a:r>
          </a:p>
          <a:p>
            <a:pPr algn="ctr"/>
            <a:r>
              <a:rPr lang="ru-RU" i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И </a:t>
            </a:r>
            <a:r>
              <a:rPr lang="ru-RU" i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новый выход страждущим </a:t>
            </a:r>
            <a:r>
              <a:rPr lang="ru-RU" i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дало…</a:t>
            </a:r>
            <a:endParaRPr lang="ru-RU" i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ru-RU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Дж</a:t>
            </a:r>
            <a:r>
              <a:rPr lang="ru-RU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. Байрон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213" y="1275606"/>
            <a:ext cx="4250147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7210927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colony.by/files/article/10_03_31_09_32_nyuton.g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093"/>
          <a:stretch/>
        </p:blipFill>
        <p:spPr bwMode="auto">
          <a:xfrm>
            <a:off x="251520" y="195486"/>
            <a:ext cx="3320622" cy="375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50909" y="4017426"/>
            <a:ext cx="2521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/>
              <a:t> Исаак Ньютон</a:t>
            </a:r>
          </a:p>
          <a:p>
            <a:pPr algn="ctr"/>
            <a:r>
              <a:rPr lang="ru-RU" sz="1600" dirty="0" smtClean="0"/>
              <a:t>04. 01. 1643 </a:t>
            </a:r>
            <a:r>
              <a:rPr lang="ru-RU" sz="1600" dirty="0"/>
              <a:t>— </a:t>
            </a:r>
            <a:r>
              <a:rPr lang="ru-RU" sz="1600" dirty="0" smtClean="0"/>
              <a:t>31. 03. 1727</a:t>
            </a:r>
            <a:endParaRPr lang="ru-RU" sz="1600" dirty="0"/>
          </a:p>
        </p:txBody>
      </p:sp>
      <p:sp>
        <p:nvSpPr>
          <p:cNvPr id="12" name="Овал 11"/>
          <p:cNvSpPr/>
          <p:nvPr/>
        </p:nvSpPr>
        <p:spPr>
          <a:xfrm rot="4988407">
            <a:off x="3986075" y="-10908"/>
            <a:ext cx="1196188" cy="2155047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49737" y="640459"/>
            <a:ext cx="1136416" cy="85231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413" t="32731" r="33794" b="41159"/>
          <a:stretch/>
        </p:blipFill>
        <p:spPr>
          <a:xfrm>
            <a:off x="4323811" y="256762"/>
            <a:ext cx="373324" cy="408009"/>
          </a:xfrm>
          <a:prstGeom prst="rect">
            <a:avLst/>
          </a:prstGeom>
        </p:spPr>
      </p:pic>
      <p:sp>
        <p:nvSpPr>
          <p:cNvPr id="21" name="Овал 20"/>
          <p:cNvSpPr/>
          <p:nvPr/>
        </p:nvSpPr>
        <p:spPr>
          <a:xfrm rot="1073514">
            <a:off x="4221070" y="3007011"/>
            <a:ext cx="3295613" cy="933477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4170" y="3134320"/>
            <a:ext cx="594774" cy="607034"/>
          </a:xfrm>
          <a:prstGeom prst="rect">
            <a:avLst/>
          </a:prstGeom>
        </p:spPr>
      </p:pic>
      <p:sp>
        <p:nvSpPr>
          <p:cNvPr id="24" name="Овал 23"/>
          <p:cNvSpPr/>
          <p:nvPr/>
        </p:nvSpPr>
        <p:spPr>
          <a:xfrm rot="7718229">
            <a:off x="4255291" y="2942117"/>
            <a:ext cx="3239763" cy="96706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70542" y="2703556"/>
            <a:ext cx="549806" cy="435714"/>
          </a:xfrm>
          <a:prstGeom prst="rect">
            <a:avLst/>
          </a:prstGeom>
        </p:spPr>
      </p:pic>
      <p:sp>
        <p:nvSpPr>
          <p:cNvPr id="26" name="Овал 25"/>
          <p:cNvSpPr/>
          <p:nvPr/>
        </p:nvSpPr>
        <p:spPr>
          <a:xfrm rot="15149282">
            <a:off x="4438057" y="3044194"/>
            <a:ext cx="2720656" cy="78728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2164" y="2010421"/>
            <a:ext cx="284012" cy="301503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13438" y="1948163"/>
            <a:ext cx="568024" cy="4260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83113" y="260061"/>
            <a:ext cx="2437945" cy="249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72866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20611E-6 C 0.06441 -0.01605 0.12101 0.02314 0.12604 0.08793 C 0.13125 0.15242 0.08264 0.21783 0.0184 0.23388 C -0.04618 0.24992 -0.10261 0.21043 -0.10764 0.14594 C -0.11285 0.08115 -0.06441 0.01573 1.38889E-6 2.20611E-6 Z " pathEditMode="relative" rAng="-475828" ptsTypes="fffff"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" y="11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-0.00463 C 0.01667 -0.01512 0.05417 0.08796 0.07847 0.2284 C 0.10226 0.36852 0.10452 0.49198 0.08264 0.50432 C 0.06094 0.51543 0.02396 0.41111 -0.00069 0.2713 C -0.0243 0.13087 -0.02639 0.00741 -0.00469 -0.00463 Z " pathEditMode="relative" rAng="-1019756" ptsTypes="fffff">
                                      <p:cBhvr>
                                        <p:cTn id="5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8" y="25463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154 C 0.02187 0.02994 -0.00608 0.16636 -0.06563 0.3034 C -0.12466 0.44105 -0.19219 0.525 -0.2158 0.49506 C -0.23855 0.46173 -0.20955 0.32438 -0.15052 0.18827 C -0.0915 0.05062 -0.02448 -0.03333 -0.00122 -0.00154 Z " pathEditMode="relative" rAng="2251014" ptsTypes="fffff">
                                      <p:cBhvr>
                                        <p:cTn id="57" dur="2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29" y="24815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6 0.0108 C 0.0026 -0.03518 0.08559 -0.03055 0.17968 0.02284 C 0.2743 0.07624 0.34375 0.1571 0.33628 0.20401 C 0.32812 0.24969 0.24462 0.24445 0.15139 0.19167 C 0.05538 0.13735 -0.01389 0.05741 -0.0066 0.0108 Z " pathEditMode="relative" rAng="-4337509" ptsTypes="fffff">
                                      <p:cBhvr>
                                        <p:cTn id="59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53" y="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21" grpId="0" animBg="1"/>
      <p:bldP spid="24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0595" y="4111203"/>
            <a:ext cx="2521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/>
              <a:t> </a:t>
            </a:r>
            <a:r>
              <a:rPr lang="ru-RU" sz="1600" dirty="0" smtClean="0"/>
              <a:t>Николай Коперник</a:t>
            </a:r>
          </a:p>
          <a:p>
            <a:pPr algn="ctr"/>
            <a:r>
              <a:rPr lang="ru-RU" sz="1600" dirty="0" smtClean="0"/>
              <a:t>19. 02. 1473 </a:t>
            </a:r>
            <a:r>
              <a:rPr lang="ru-RU" sz="1600" dirty="0"/>
              <a:t>— </a:t>
            </a:r>
            <a:r>
              <a:rPr lang="ru-RU" sz="1600" dirty="0" smtClean="0"/>
              <a:t>24. 05. 1543</a:t>
            </a:r>
            <a:endParaRPr lang="ru-RU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3364" y="267494"/>
            <a:ext cx="2736304" cy="3759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Овал 4"/>
          <p:cNvSpPr/>
          <p:nvPr/>
        </p:nvSpPr>
        <p:spPr>
          <a:xfrm>
            <a:off x="4513394" y="1346667"/>
            <a:ext cx="4381509" cy="160093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1260" y="1757540"/>
            <a:ext cx="899216" cy="908592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 rot="4295216">
            <a:off x="4575965" y="1299440"/>
            <a:ext cx="3352288" cy="15375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267494"/>
            <a:ext cx="656169" cy="514815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 rot="19347598">
            <a:off x="3928395" y="1267488"/>
            <a:ext cx="4951507" cy="161258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53289" y="386982"/>
            <a:ext cx="353813" cy="37185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36953" y="3864981"/>
            <a:ext cx="3934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Гелиоцентрическая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система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5726" y="1791742"/>
            <a:ext cx="618754" cy="61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8437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8 0.00864 C -0.00313 -0.07593 0.10382 -0.14568 0.23524 -0.14568 C 0.36684 -0.14476 0.47326 -0.07593 0.47326 0.00771 C 0.47326 0.09228 0.36736 0.15987 0.23507 0.15987 C 0.1033 0.15987 -0.00382 0.09321 -0.00348 0.00864 Z " pathEditMode="relative" rAng="16200000" ptsTypes="fffff">
                                      <p:cBhvr>
                                        <p:cTn id="36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19" y="-15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8.64198E-7 C 0.02865 0.06728 -0.04236 0.25556 -0.16181 0.41605 C -0.28038 0.57963 -0.40052 0.65309 -0.42969 0.5858 C -0.45903 0.51883 -0.38628 0.33426 -0.26736 0.17191 C -0.14792 0.00895 -0.02882 -0.06944 2.77778E-7 -8.64198E-7 Z " pathEditMode="relative" rAng="3151198" ptsTypes="fffff">
                                      <p:cBhvr>
                                        <p:cTn id="38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89" y="2941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6 -0.00216 C 0.04914 -0.0287 0.1125 0.0858 0.14688 0.25679 C 0.18143 0.42685 0.17535 0.58796 0.13351 0.61605 C 0.09028 0.64259 0.0283 0.52624 -0.00729 0.35586 C -0.04184 0.18549 -0.03576 0.02593 0.0066 -0.00216 Z " pathEditMode="relative" rAng="-1198573" ptsTypes="fffff">
                                      <p:cBhvr>
                                        <p:cTn id="4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3089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 animBg="1"/>
      <p:bldP spid="10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8915" y="4103863"/>
            <a:ext cx="26642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Уильям </a:t>
            </a:r>
            <a:r>
              <a:rPr lang="ru-RU" sz="1600" dirty="0" smtClean="0"/>
              <a:t>Гильберт</a:t>
            </a:r>
          </a:p>
          <a:p>
            <a:pPr algn="ctr"/>
            <a:r>
              <a:rPr lang="ru-RU" sz="1600" dirty="0" smtClean="0"/>
              <a:t>24. 05. 1544 — 30. 11. 1603</a:t>
            </a:r>
            <a:endParaRPr lang="ru-RU" sz="1600" dirty="0"/>
          </a:p>
        </p:txBody>
      </p:sp>
      <p:sp>
        <p:nvSpPr>
          <p:cNvPr id="5" name="Овал 4"/>
          <p:cNvSpPr/>
          <p:nvPr/>
        </p:nvSpPr>
        <p:spPr>
          <a:xfrm>
            <a:off x="4213393" y="1655097"/>
            <a:ext cx="4381509" cy="160093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61259" y="2065970"/>
            <a:ext cx="899216" cy="908592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 rot="4295216">
            <a:off x="4220015" y="1685464"/>
            <a:ext cx="3515850" cy="15375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0668" y="543493"/>
            <a:ext cx="683879" cy="536556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 rot="19347598">
            <a:off x="3628394" y="1575918"/>
            <a:ext cx="4951507" cy="161258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3288" y="695412"/>
            <a:ext cx="353813" cy="3718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04016" y="2076245"/>
            <a:ext cx="618754" cy="61193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72" t="14946" r="26127" b="10003"/>
          <a:stretch/>
        </p:blipFill>
        <p:spPr>
          <a:xfrm>
            <a:off x="3945393" y="2106937"/>
            <a:ext cx="535999" cy="55054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72" t="14946" r="26127" b="10003"/>
          <a:stretch/>
        </p:blipFill>
        <p:spPr>
          <a:xfrm>
            <a:off x="5219281" y="602927"/>
            <a:ext cx="406652" cy="41768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72" t="14946" r="26127" b="10003"/>
          <a:stretch/>
        </p:blipFill>
        <p:spPr>
          <a:xfrm>
            <a:off x="7843034" y="695412"/>
            <a:ext cx="380233" cy="39055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404063" y="466343"/>
            <a:ext cx="2794000" cy="3619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6203642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85353" y="4166013"/>
            <a:ext cx="25020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Calibri" pitchFamily="34" charset="0"/>
                <a:cs typeface="Calibri" pitchFamily="34" charset="0"/>
              </a:rPr>
              <a:t>Иоганн Кеплер</a:t>
            </a:r>
          </a:p>
          <a:p>
            <a:pPr algn="ctr"/>
            <a:r>
              <a:rPr lang="en-US" sz="1600" dirty="0" smtClean="0">
                <a:latin typeface="Calibri" pitchFamily="34" charset="0"/>
                <a:cs typeface="Calibri" pitchFamily="34" charset="0"/>
              </a:rPr>
              <a:t>27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12.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1571 </a:t>
            </a:r>
            <a:r>
              <a:rPr lang="vi-VN" sz="1600" dirty="0">
                <a:latin typeface="Calibri" pitchFamily="34" charset="0"/>
                <a:cs typeface="Calibri" pitchFamily="34" charset="0"/>
              </a:rPr>
              <a:t>—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15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11.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1630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139" y="339502"/>
            <a:ext cx="2698453" cy="37072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3707904" y="411510"/>
            <a:ext cx="5184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C00000"/>
                </a:solidFill>
              </a:rPr>
              <a:t>Первый закон Кеплера</a:t>
            </a:r>
            <a:r>
              <a:rPr lang="ru-RU" dirty="0"/>
              <a:t> (1609 г.):</a:t>
            </a:r>
          </a:p>
          <a:p>
            <a:r>
              <a:rPr lang="ru-RU" dirty="0" smtClean="0"/>
              <a:t>все </a:t>
            </a:r>
            <a:r>
              <a:rPr lang="ru-RU" dirty="0"/>
              <a:t>планеты движутся по эллиптическим орбитам, в одном из фокусов которых находится Солнце.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07904" y="1563638"/>
            <a:ext cx="5184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C00000"/>
                </a:solidFill>
              </a:rPr>
              <a:t>Второй закон Кеплера</a:t>
            </a:r>
            <a:r>
              <a:rPr lang="ru-RU" dirty="0"/>
              <a:t> (1609 г.):</a:t>
            </a:r>
          </a:p>
          <a:p>
            <a:r>
              <a:rPr lang="ru-RU" dirty="0" smtClean="0"/>
              <a:t>радиус-вектор </a:t>
            </a:r>
            <a:r>
              <a:rPr lang="ru-RU" dirty="0"/>
              <a:t>планеты описывает в </a:t>
            </a:r>
            <a:r>
              <a:rPr lang="ru-RU" dirty="0" smtClean="0"/>
              <a:t>равные </a:t>
            </a:r>
            <a:r>
              <a:rPr lang="ru-RU" dirty="0"/>
              <a:t>промежутки времени </a:t>
            </a:r>
            <a:r>
              <a:rPr lang="ru-RU" dirty="0" smtClean="0"/>
              <a:t>равновеликие </a:t>
            </a:r>
            <a:r>
              <a:rPr lang="ru-RU" dirty="0"/>
              <a:t>площади.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2787774"/>
            <a:ext cx="5184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C00000"/>
                </a:solidFill>
              </a:rPr>
              <a:t>Третий закон Кеплера</a:t>
            </a:r>
            <a:r>
              <a:rPr lang="ru-RU" dirty="0"/>
              <a:t> (</a:t>
            </a:r>
            <a:r>
              <a:rPr lang="ru-RU" dirty="0" smtClean="0"/>
              <a:t>1618</a:t>
            </a:r>
            <a:r>
              <a:rPr lang="ru-RU" dirty="0"/>
              <a:t> г.):</a:t>
            </a:r>
          </a:p>
          <a:p>
            <a:r>
              <a:rPr lang="ru-RU" dirty="0" smtClean="0"/>
              <a:t>квадраты </a:t>
            </a:r>
            <a:r>
              <a:rPr lang="ru-RU" dirty="0"/>
              <a:t>периодов обращения планет относятся как кубы больших полуосей их орбит: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5641582" y="3711103"/>
                <a:ext cx="1317220" cy="931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ru-RU" sz="240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ru-RU" sz="240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ru-RU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ru-RU" sz="24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ru-RU" sz="24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1582" y="3711103"/>
                <a:ext cx="1317220" cy="93134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683025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95065"/>
            <a:ext cx="2459360" cy="3328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6120711" y="3757253"/>
            <a:ext cx="29623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1400" dirty="0" smtClean="0">
                <a:latin typeface="Calibri" pitchFamily="34" charset="0"/>
                <a:cs typeface="Calibri" pitchFamily="34" charset="0"/>
              </a:rPr>
              <a:t>Галил</a:t>
            </a:r>
            <a:r>
              <a:rPr lang="ru-RU" sz="1400" dirty="0" err="1" smtClean="0">
                <a:latin typeface="Calibri" pitchFamily="34" charset="0"/>
                <a:cs typeface="Calibri" pitchFamily="34" charset="0"/>
              </a:rPr>
              <a:t>ео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 Галил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ей</a:t>
            </a:r>
          </a:p>
          <a:p>
            <a:pPr algn="ctr"/>
            <a:r>
              <a:rPr lang="en-US" sz="1400" dirty="0" smtClean="0">
                <a:latin typeface="Calibri" pitchFamily="34" charset="0"/>
                <a:cs typeface="Calibri" pitchFamily="34" charset="0"/>
              </a:rPr>
              <a:t>15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. 02. 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1564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—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0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8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. 01.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 1642</a:t>
            </a:r>
            <a:endParaRPr lang="ru-RU" sz="1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95486"/>
            <a:ext cx="4913351" cy="246471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2830" y="2931790"/>
            <a:ext cx="559081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Закон инерции: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ru-RU" dirty="0"/>
              <a:t>движение тела, на которое не действуют внешние силы либо равнодействующая их равна нулю, является равномерным движением по </a:t>
            </a:r>
            <a:r>
              <a:rPr lang="ru-RU" dirty="0" smtClean="0"/>
              <a:t>окружности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42751201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2161" y="4227934"/>
            <a:ext cx="25253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Calibri" pitchFamily="34" charset="0"/>
                <a:cs typeface="Calibri" pitchFamily="34" charset="0"/>
              </a:rPr>
              <a:t>Роберт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Гук </a:t>
            </a:r>
            <a:endParaRPr lang="ru-RU" sz="1600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1600" dirty="0" smtClean="0">
                <a:latin typeface="Calibri" pitchFamily="34" charset="0"/>
                <a:cs typeface="Calibri" pitchFamily="34" charset="0"/>
              </a:rPr>
              <a:t>28. 07. 1635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—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03. 03. 1703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0820" y="411510"/>
            <a:ext cx="3148027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pSp>
        <p:nvGrpSpPr>
          <p:cNvPr id="10" name="Группа 9"/>
          <p:cNvGrpSpPr/>
          <p:nvPr/>
        </p:nvGrpSpPr>
        <p:grpSpPr>
          <a:xfrm>
            <a:off x="3539097" y="2427900"/>
            <a:ext cx="4337192" cy="2379101"/>
            <a:chOff x="3929685" y="680661"/>
            <a:chExt cx="4337192" cy="2379101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54211">
              <a:off x="3929685" y="680661"/>
              <a:ext cx="4337192" cy="2379101"/>
            </a:xfrm>
            <a:prstGeom prst="rect">
              <a:avLst/>
            </a:prstGeom>
          </p:spPr>
        </p:pic>
        <p:grpSp>
          <p:nvGrpSpPr>
            <p:cNvPr id="9" name="Группа 8"/>
            <p:cNvGrpSpPr/>
            <p:nvPr/>
          </p:nvGrpSpPr>
          <p:grpSpPr>
            <a:xfrm>
              <a:off x="5403468" y="1272703"/>
              <a:ext cx="1981722" cy="1560317"/>
              <a:chOff x="5403468" y="1272703"/>
              <a:chExt cx="1981722" cy="1560317"/>
            </a:xfrm>
          </p:grpSpPr>
          <p:sp>
            <p:nvSpPr>
              <p:cNvPr id="6" name="Прямоугольник 5"/>
              <p:cNvSpPr/>
              <p:nvPr/>
            </p:nvSpPr>
            <p:spPr>
              <a:xfrm rot="19553294">
                <a:off x="5852073" y="1473176"/>
                <a:ext cx="1109291" cy="1107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100" dirty="0"/>
                  <a:t>Попытка доказательства годичного движения на основе наблюдений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 rot="19909908">
                <a:off x="5403468" y="1272703"/>
                <a:ext cx="98918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dirty="0" smtClean="0"/>
                  <a:t>Роберт Гук</a:t>
                </a:r>
                <a:endParaRPr lang="ru-RU" sz="1400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 rot="19711261">
                <a:off x="6831833" y="2571410"/>
                <a:ext cx="553357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100" dirty="0"/>
                  <a:t>1674 г</a:t>
                </a:r>
              </a:p>
            </p:txBody>
          </p:sp>
        </p:grpSp>
      </p:grpSp>
      <p:sp>
        <p:nvSpPr>
          <p:cNvPr id="12" name="Выноска-облако 11"/>
          <p:cNvSpPr/>
          <p:nvPr/>
        </p:nvSpPr>
        <p:spPr>
          <a:xfrm>
            <a:off x="3823727" y="267494"/>
            <a:ext cx="4996745" cy="1872208"/>
          </a:xfrm>
          <a:prstGeom prst="cloudCallout">
            <a:avLst>
              <a:gd name="adj1" fmla="val -71864"/>
              <a:gd name="adj2" fmla="val 5100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100" dirty="0" smtClean="0"/>
          </a:p>
          <a:p>
            <a:pPr algn="ctr"/>
            <a:r>
              <a:rPr lang="ru-RU" sz="1600" dirty="0" smtClean="0"/>
              <a:t>Я </a:t>
            </a:r>
            <a:r>
              <a:rPr lang="ru-RU" sz="1600" dirty="0"/>
              <a:t>изложу систему мира, во </a:t>
            </a:r>
            <a:r>
              <a:rPr lang="ru-RU" sz="1600" dirty="0" smtClean="0"/>
              <a:t>многих </a:t>
            </a:r>
            <a:r>
              <a:rPr lang="ru-RU" sz="1600" dirty="0"/>
              <a:t>частностях отличающуюся от всех до сих пор известных систем, но во всех отношениях согласную с обычными механическими законами</a:t>
            </a:r>
          </a:p>
        </p:txBody>
      </p:sp>
    </p:spTree>
    <p:extLst>
      <p:ext uri="{BB962C8B-B14F-4D97-AF65-F5344CB8AC3E}">
        <p14:creationId xmlns:p14="http://schemas.microsoft.com/office/powerpoint/2010/main" xmlns="" val="28160927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227934"/>
            <a:ext cx="25202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Calibri" pitchFamily="34" charset="0"/>
                <a:cs typeface="Calibri" pitchFamily="34" charset="0"/>
              </a:rPr>
              <a:t>Роберт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Гук </a:t>
            </a:r>
            <a:endParaRPr lang="ru-RU" sz="1600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1600" dirty="0" smtClean="0">
                <a:latin typeface="Calibri" pitchFamily="34" charset="0"/>
                <a:cs typeface="Calibri" pitchFamily="34" charset="0"/>
              </a:rPr>
              <a:t>28. 07. 1635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—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03. 03. 1703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0820" y="411510"/>
            <a:ext cx="3148027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Выноска-облако 3"/>
          <p:cNvSpPr/>
          <p:nvPr/>
        </p:nvSpPr>
        <p:spPr>
          <a:xfrm>
            <a:off x="3923928" y="843558"/>
            <a:ext cx="4407178" cy="2664296"/>
          </a:xfrm>
          <a:prstGeom prst="cloudCallout">
            <a:avLst>
              <a:gd name="adj1" fmla="val -73686"/>
              <a:gd name="adj2" fmla="val 872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50" dirty="0" smtClean="0">
              <a:solidFill>
                <a:srgbClr val="C00000"/>
              </a:solidFill>
            </a:endParaRPr>
          </a:p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Все </a:t>
            </a:r>
            <a:r>
              <a:rPr lang="ru-RU" sz="1600" dirty="0">
                <a:solidFill>
                  <a:srgbClr val="C00000"/>
                </a:solidFill>
              </a:rPr>
              <a:t>небесные тела </a:t>
            </a:r>
            <a:r>
              <a:rPr lang="ru-RU" sz="1600" dirty="0" smtClean="0">
                <a:solidFill>
                  <a:srgbClr val="C00000"/>
                </a:solidFill>
              </a:rPr>
              <a:t>производят </a:t>
            </a:r>
            <a:r>
              <a:rPr lang="ru-RU" sz="1600" dirty="0">
                <a:solidFill>
                  <a:srgbClr val="C00000"/>
                </a:solidFill>
              </a:rPr>
              <a:t>притяжение к их </a:t>
            </a:r>
            <a:r>
              <a:rPr lang="ru-RU" sz="1600" dirty="0" smtClean="0">
                <a:solidFill>
                  <a:srgbClr val="C00000"/>
                </a:solidFill>
              </a:rPr>
              <a:t>центрам</a:t>
            </a:r>
            <a:r>
              <a:rPr lang="ru-RU" sz="1600" dirty="0">
                <a:solidFill>
                  <a:srgbClr val="C00000"/>
                </a:solidFill>
              </a:rPr>
              <a:t>, притягивая не только свои части, как мы это </a:t>
            </a:r>
            <a:r>
              <a:rPr lang="ru-RU" sz="1600" dirty="0" smtClean="0">
                <a:solidFill>
                  <a:srgbClr val="C00000"/>
                </a:solidFill>
              </a:rPr>
              <a:t>наблюдали </a:t>
            </a:r>
            <a:r>
              <a:rPr lang="ru-RU" sz="1600" dirty="0">
                <a:solidFill>
                  <a:srgbClr val="C00000"/>
                </a:solidFill>
              </a:rPr>
              <a:t>на Земле, но и </a:t>
            </a:r>
            <a:r>
              <a:rPr lang="ru-RU" sz="1600" dirty="0" smtClean="0">
                <a:solidFill>
                  <a:srgbClr val="C00000"/>
                </a:solidFill>
              </a:rPr>
              <a:t>другие </a:t>
            </a:r>
            <a:r>
              <a:rPr lang="ru-RU" sz="1600" dirty="0">
                <a:solidFill>
                  <a:srgbClr val="C00000"/>
                </a:solidFill>
              </a:rPr>
              <a:t>небесные тела, </a:t>
            </a:r>
            <a:r>
              <a:rPr lang="ru-RU" sz="1600" dirty="0" smtClean="0">
                <a:solidFill>
                  <a:srgbClr val="C00000"/>
                </a:solidFill>
              </a:rPr>
              <a:t>находящиеся </a:t>
            </a:r>
            <a:r>
              <a:rPr lang="ru-RU" sz="1600" dirty="0">
                <a:solidFill>
                  <a:srgbClr val="C00000"/>
                </a:solidFill>
              </a:rPr>
              <a:t>в сфере их действия</a:t>
            </a:r>
          </a:p>
        </p:txBody>
      </p:sp>
      <p:sp>
        <p:nvSpPr>
          <p:cNvPr id="13" name="Выноска-облако 12"/>
          <p:cNvSpPr/>
          <p:nvPr/>
        </p:nvSpPr>
        <p:spPr>
          <a:xfrm>
            <a:off x="3955973" y="843558"/>
            <a:ext cx="4536504" cy="2664296"/>
          </a:xfrm>
          <a:prstGeom prst="cloudCallout">
            <a:avLst>
              <a:gd name="adj1" fmla="val -73686"/>
              <a:gd name="adj2" fmla="val 872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rgbClr val="C00000"/>
              </a:solidFill>
            </a:endParaRPr>
          </a:p>
          <a:p>
            <a:pPr algn="ctr"/>
            <a:r>
              <a:rPr lang="ru-RU" sz="1400" dirty="0" smtClean="0">
                <a:solidFill>
                  <a:srgbClr val="C00000"/>
                </a:solidFill>
              </a:rPr>
              <a:t>Всякое </a:t>
            </a:r>
            <a:r>
              <a:rPr lang="ru-RU" sz="1400" dirty="0">
                <a:solidFill>
                  <a:srgbClr val="C00000"/>
                </a:solidFill>
              </a:rPr>
              <a:t>тело, получившее однажды простое прямолинейное движение, продолжает двигаться по прямой до тех пор, пока не отклонится в своем движении другой действующей силой и не будет вынуждено описывать круг, эллипс или иную сложную линию</a:t>
            </a:r>
            <a:endParaRPr lang="ru-RU" sz="1400" dirty="0" smtClean="0">
              <a:solidFill>
                <a:srgbClr val="C00000"/>
              </a:solidFill>
            </a:endParaRPr>
          </a:p>
        </p:txBody>
      </p:sp>
      <p:sp>
        <p:nvSpPr>
          <p:cNvPr id="14" name="Выноска-облако 13"/>
          <p:cNvSpPr/>
          <p:nvPr/>
        </p:nvSpPr>
        <p:spPr>
          <a:xfrm>
            <a:off x="3955973" y="843558"/>
            <a:ext cx="4536504" cy="2664296"/>
          </a:xfrm>
          <a:prstGeom prst="cloudCallout">
            <a:avLst>
              <a:gd name="adj1" fmla="val -73686"/>
              <a:gd name="adj2" fmla="val 872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 smtClean="0">
              <a:solidFill>
                <a:srgbClr val="C00000"/>
              </a:solidFill>
            </a:endParaRP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Притягивающие </a:t>
            </a:r>
            <a:r>
              <a:rPr lang="ru-RU" dirty="0">
                <a:solidFill>
                  <a:srgbClr val="C00000"/>
                </a:solidFill>
              </a:rPr>
              <a:t>силы действуют тем больше, чем ближе тело, на которое они действуют, к центру притяжения</a:t>
            </a:r>
            <a:endParaRPr lang="ru-RU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73000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4" grpId="1" animBg="1"/>
      <p:bldP spid="13" grpId="0" animBg="1"/>
      <p:bldP spid="13" grpId="1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95536" y="356936"/>
            <a:ext cx="3016352" cy="3672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499556" y="4187602"/>
            <a:ext cx="28083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1600" dirty="0" smtClean="0">
                <a:latin typeface="Calibri" pitchFamily="34" charset="0"/>
                <a:cs typeface="Calibri" pitchFamily="34" charset="0"/>
              </a:rPr>
              <a:t>Эдмунд Галлей</a:t>
            </a:r>
            <a:endParaRPr lang="ru-RU" sz="1600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1600" dirty="0" smtClean="0">
                <a:latin typeface="Calibri" pitchFamily="34" charset="0"/>
                <a:cs typeface="Calibri" pitchFamily="34" charset="0"/>
              </a:rPr>
              <a:t>0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8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11.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1656 </a:t>
            </a:r>
            <a:r>
              <a:rPr lang="vi-VN" sz="1600" dirty="0">
                <a:latin typeface="Calibri" pitchFamily="34" charset="0"/>
                <a:cs typeface="Calibri" pitchFamily="34" charset="0"/>
              </a:rPr>
              <a:t>—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25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01.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1742</a:t>
            </a:r>
            <a:r>
              <a:rPr lang="vi-VN" sz="1600" dirty="0">
                <a:latin typeface="Calibri" pitchFamily="34" charset="0"/>
                <a:cs typeface="Calibri" pitchFamily="34" charset="0"/>
              </a:rPr>
              <a:t>)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355976" y="1202742"/>
                <a:ext cx="1509644" cy="1070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ru-RU" sz="280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ru-RU" sz="280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ru-RU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ru-RU" sz="28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ru-RU" sz="28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ru-RU" sz="28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1202742"/>
                <a:ext cx="1509644" cy="107099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/>
          <p:cNvSpPr/>
          <p:nvPr/>
        </p:nvSpPr>
        <p:spPr>
          <a:xfrm>
            <a:off x="3779912" y="267494"/>
            <a:ext cx="5184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C00000"/>
                </a:solidFill>
              </a:rPr>
              <a:t>Третий закон Кеплера</a:t>
            </a:r>
            <a:r>
              <a:rPr lang="ru-RU" dirty="0"/>
              <a:t> </a:t>
            </a:r>
            <a:r>
              <a:rPr lang="ru-RU" dirty="0" smtClean="0"/>
              <a:t>: квадраты </a:t>
            </a:r>
            <a:r>
              <a:rPr lang="ru-RU" dirty="0"/>
              <a:t>периодов обращения планет относятся как кубы больших полуосей их </a:t>
            </a:r>
            <a:r>
              <a:rPr lang="ru-RU" dirty="0" smtClean="0"/>
              <a:t>орбит. </a:t>
            </a:r>
            <a:endParaRPr lang="ru-RU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6084168" y="1563638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6804248" y="1294176"/>
                <a:ext cx="1618584" cy="898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𝐹</m:t>
                      </m:r>
                      <m:r>
                        <a:rPr lang="ru-RU" sz="2800" b="0" i="1" baseline="-25000" smtClean="0">
                          <a:solidFill>
                            <a:srgbClr val="C00000"/>
                          </a:solidFill>
                          <a:latin typeface="Cambria Math"/>
                        </a:rPr>
                        <m:t>тяг </m:t>
                      </m:r>
                      <m:r>
                        <a:rPr lang="ru-RU" sz="28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~</m:t>
                      </m:r>
                      <m:r>
                        <a:rPr lang="ru-RU" sz="2800" b="0" i="1" baseline="-25000" smtClean="0">
                          <a:solidFill>
                            <a:srgbClr val="C00000"/>
                          </a:solidFill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ru-RU" sz="28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ru-RU" sz="28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800" baseline="-25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1294176"/>
                <a:ext cx="1618584" cy="898964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6" y="2317365"/>
            <a:ext cx="3550927" cy="2459741"/>
          </a:xfrm>
          <a:prstGeom prst="rect">
            <a:avLst/>
          </a:prstGeom>
        </p:spPr>
      </p:pic>
      <p:sp>
        <p:nvSpPr>
          <p:cNvPr id="11" name="Выноска-облако 10"/>
          <p:cNvSpPr/>
          <p:nvPr/>
        </p:nvSpPr>
        <p:spPr>
          <a:xfrm>
            <a:off x="6012160" y="2377023"/>
            <a:ext cx="2833050" cy="1083558"/>
          </a:xfrm>
          <a:prstGeom prst="cloudCallout">
            <a:avLst>
              <a:gd name="adj1" fmla="val -61026"/>
              <a:gd name="adj2" fmla="val 5619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Как же сформулировать закон?</a:t>
            </a:r>
            <a:endParaRPr lang="ru-RU" dirty="0"/>
          </a:p>
        </p:txBody>
      </p:sp>
      <p:sp>
        <p:nvSpPr>
          <p:cNvPr id="13" name="Выноска-облако 12"/>
          <p:cNvSpPr/>
          <p:nvPr/>
        </p:nvSpPr>
        <p:spPr>
          <a:xfrm>
            <a:off x="6012160" y="2377023"/>
            <a:ext cx="2833050" cy="1083558"/>
          </a:xfrm>
          <a:prstGeom prst="cloudCallout">
            <a:avLst>
              <a:gd name="adj1" fmla="val -61327"/>
              <a:gd name="adj2" fmla="val 5619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Тут явно чего-то не хватает…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090792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P spid="5" grpId="0" animBg="1"/>
      <p:bldP spid="8" grpId="0" animBg="1"/>
      <p:bldP spid="1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761" y="249750"/>
            <a:ext cx="1435519" cy="19721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9630" y="249751"/>
            <a:ext cx="1555916" cy="2105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185" y="2571750"/>
            <a:ext cx="1622673" cy="1930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018815" y="2721200"/>
            <a:ext cx="1546731" cy="18831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1100" y="339502"/>
            <a:ext cx="1905000" cy="2619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3205206" y="3148013"/>
            <a:ext cx="718722" cy="2873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71516" y="3558005"/>
            <a:ext cx="166738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Закон инерции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4563600" y="3137722"/>
            <a:ext cx="8400" cy="9461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/>
              <p:cNvSpPr txBox="1"/>
              <p:nvPr/>
            </p:nvSpPr>
            <p:spPr>
              <a:xfrm>
                <a:off x="4061571" y="4201414"/>
                <a:ext cx="1020857" cy="402931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571" y="4201414"/>
                <a:ext cx="1020857" cy="402931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Прямая со стрелкой 15"/>
          <p:cNvCxnSpPr/>
          <p:nvPr/>
        </p:nvCxnSpPr>
        <p:spPr>
          <a:xfrm>
            <a:off x="5074028" y="3137722"/>
            <a:ext cx="722108" cy="297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TextBox 17"/>
              <p:cNvSpPr txBox="1"/>
              <p:nvPr/>
            </p:nvSpPr>
            <p:spPr>
              <a:xfrm>
                <a:off x="5299072" y="3541205"/>
                <a:ext cx="1334468" cy="402931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12</m:t>
                      </m:r>
                      <m:r>
                        <a:rPr lang="en-US" b="0" i="1" smtClean="0">
                          <a:latin typeface="Cambria Math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21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072" y="3541205"/>
                <a:ext cx="1334468" cy="402931"/>
              </a:xfrm>
              <a:prstGeom prst="rect">
                <a:avLst/>
              </a:prstGeom>
              <a:blipFill rotWithShape="1">
                <a:blip r:embed="rId1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643176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993" b="2822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569" t="22432" r="30648" b="41320"/>
          <a:stretch/>
        </p:blipFill>
        <p:spPr>
          <a:xfrm>
            <a:off x="1048880" y="197611"/>
            <a:ext cx="1411651" cy="16918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309" t="44798" r="42287" b="44816"/>
          <a:stretch/>
        </p:blipFill>
        <p:spPr>
          <a:xfrm rot="259952">
            <a:off x="5644246" y="2412615"/>
            <a:ext cx="864096" cy="747534"/>
          </a:xfrm>
          <a:prstGeom prst="rect">
            <a:avLst/>
          </a:prstGeom>
        </p:spPr>
      </p:pic>
      <p:sp>
        <p:nvSpPr>
          <p:cNvPr id="5" name="Выноска-облако 4"/>
          <p:cNvSpPr/>
          <p:nvPr/>
        </p:nvSpPr>
        <p:spPr>
          <a:xfrm>
            <a:off x="2267744" y="1032114"/>
            <a:ext cx="3559783" cy="1656184"/>
          </a:xfrm>
          <a:prstGeom prst="cloudCallout">
            <a:avLst>
              <a:gd name="adj1" fmla="val -53192"/>
              <a:gd name="adj2" fmla="val 5246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Оно упало </a:t>
            </a:r>
            <a:r>
              <a:rPr lang="ru-RU" sz="2000" dirty="0"/>
              <a:t>под воздействием гравитационного поля Земли</a:t>
            </a:r>
          </a:p>
        </p:txBody>
      </p:sp>
      <p:sp>
        <p:nvSpPr>
          <p:cNvPr id="7" name="Выноска-облако 6"/>
          <p:cNvSpPr/>
          <p:nvPr/>
        </p:nvSpPr>
        <p:spPr>
          <a:xfrm>
            <a:off x="2259870" y="805018"/>
            <a:ext cx="3816424" cy="1899676"/>
          </a:xfrm>
          <a:prstGeom prst="cloudCallout">
            <a:avLst>
              <a:gd name="adj1" fmla="val -53192"/>
              <a:gd name="adj2" fmla="val 5246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/>
          </a:p>
          <a:p>
            <a:pPr algn="ctr"/>
            <a:r>
              <a:rPr lang="ru-RU" dirty="0" smtClean="0"/>
              <a:t>На Луну влияет </a:t>
            </a:r>
            <a:r>
              <a:rPr lang="ru-RU" dirty="0"/>
              <a:t>какая-то сила, </a:t>
            </a:r>
            <a:r>
              <a:rPr lang="ru-RU" dirty="0" smtClean="0"/>
              <a:t>которая удерживает её </a:t>
            </a:r>
            <a:r>
              <a:rPr lang="ru-RU" dirty="0"/>
              <a:t>от того, чтобы сорваться с орбиты</a:t>
            </a:r>
          </a:p>
        </p:txBody>
      </p:sp>
      <p:sp>
        <p:nvSpPr>
          <p:cNvPr id="8" name="Выноска-облако 7"/>
          <p:cNvSpPr/>
          <p:nvPr/>
        </p:nvSpPr>
        <p:spPr>
          <a:xfrm>
            <a:off x="2267744" y="1244690"/>
            <a:ext cx="3559783" cy="1440160"/>
          </a:xfrm>
          <a:prstGeom prst="cloudCallout">
            <a:avLst>
              <a:gd name="adj1" fmla="val -53192"/>
              <a:gd name="adj2" fmla="val 5246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А вдруг это одна и та же сила?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46675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33333E-6 L 0.00104 0.32222 " pathEditMode="relative" rAng="0" ptsTypes="AA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166" y="267495"/>
            <a:ext cx="2540989" cy="3493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500738" y="3887177"/>
            <a:ext cx="2521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/>
              <a:t> Исаак Ньютон</a:t>
            </a:r>
          </a:p>
          <a:p>
            <a:pPr algn="ctr"/>
            <a:r>
              <a:rPr lang="ru-RU" sz="1600" dirty="0" smtClean="0"/>
              <a:t>04. 01. 1643 </a:t>
            </a:r>
            <a:r>
              <a:rPr lang="ru-RU" sz="1600" dirty="0"/>
              <a:t>— </a:t>
            </a:r>
            <a:r>
              <a:rPr lang="ru-RU" sz="1600" dirty="0" smtClean="0"/>
              <a:t>31. 03. 1727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02565" y="605916"/>
            <a:ext cx="48965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два </a:t>
            </a:r>
            <a:r>
              <a:rPr lang="ru-RU" sz="2000" dirty="0"/>
              <a:t>любых тела притягиваются друг к другу с силой, прямо пропорциональной массе каждого из них и обратно </a:t>
            </a:r>
            <a:r>
              <a:rPr lang="ru-RU" sz="2000" dirty="0" err="1" smtClean="0"/>
              <a:t>пропорциональ</a:t>
            </a:r>
            <a:r>
              <a:rPr lang="en-US" sz="2000" dirty="0" smtClean="0"/>
              <a:t>-</a:t>
            </a:r>
            <a:r>
              <a:rPr lang="ru-RU" sz="2000" dirty="0" smtClean="0"/>
              <a:t>ной </a:t>
            </a:r>
            <a:r>
              <a:rPr lang="ru-RU" sz="2000" dirty="0"/>
              <a:t>квадрату расстояния между </a:t>
            </a:r>
            <a:r>
              <a:rPr lang="ru-RU" sz="2000" dirty="0" smtClean="0"/>
              <a:t>ними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06621" y="245876"/>
            <a:ext cx="39940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Закон всемирного тяготения:</a:t>
            </a:r>
            <a:endParaRPr lang="ru-RU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821505" y="2123305"/>
                <a:ext cx="2482603" cy="9625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𝐹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𝐺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32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505" y="2123305"/>
                <a:ext cx="2482603" cy="96257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Скругленный прямоугольник 6"/>
          <p:cNvSpPr/>
          <p:nvPr/>
        </p:nvSpPr>
        <p:spPr>
          <a:xfrm>
            <a:off x="4903175" y="2051297"/>
            <a:ext cx="2400934" cy="108012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Прямоугольник 7"/>
              <p:cNvSpPr/>
              <p:nvPr/>
            </p:nvSpPr>
            <p:spPr>
              <a:xfrm>
                <a:off x="3358354" y="3327697"/>
                <a:ext cx="5758692" cy="39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</a:rPr>
                      <m:t>𝐹</m:t>
                    </m:r>
                  </m:oMath>
                </a14:m>
                <a:r>
                  <a:rPr lang="en-US" dirty="0" smtClean="0"/>
                  <a:t>—</a:t>
                </a:r>
                <a:r>
                  <a:rPr lang="ru-RU" dirty="0" smtClean="0"/>
                  <a:t>модуль вектора </a:t>
                </a:r>
                <a:r>
                  <a:rPr lang="ru-RU" dirty="0"/>
                  <a:t>силы гравитационного </a:t>
                </a:r>
                <a:r>
                  <a:rPr lang="ru-RU" dirty="0" smtClean="0"/>
                  <a:t>притяжения</a:t>
                </a:r>
                <a:r>
                  <a:rPr lang="en-US" dirty="0"/>
                  <a:t>;</a:t>
                </a: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8354" y="3327697"/>
                <a:ext cx="5758692" cy="392993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1563" b="-2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Прямоугольник 9"/>
              <p:cNvSpPr/>
              <p:nvPr/>
            </p:nvSpPr>
            <p:spPr>
              <a:xfrm>
                <a:off x="3341323" y="3690681"/>
                <a:ext cx="3214598" cy="39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</a:rPr>
                      <m:t>𝑟</m:t>
                    </m:r>
                  </m:oMath>
                </a14:m>
                <a:r>
                  <a:rPr lang="en-US" dirty="0" smtClean="0"/>
                  <a:t>—</a:t>
                </a:r>
                <a:r>
                  <a:rPr lang="ru-RU" dirty="0" smtClean="0"/>
                  <a:t>расстояние между телами; </a:t>
                </a:r>
                <a:endParaRPr lang="ru-RU" dirty="0"/>
              </a:p>
            </p:txBody>
          </p:sp>
        </mc:Choice>
        <mc:Fallback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1323" y="3690681"/>
                <a:ext cx="3214598" cy="392993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t="-1538" r="-949" b="-2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Прямоугольник 10"/>
              <p:cNvSpPr/>
              <p:nvPr/>
            </p:nvSpPr>
            <p:spPr>
              <a:xfrm>
                <a:off x="3353010" y="4089332"/>
                <a:ext cx="3441070" cy="39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en-US" dirty="0" smtClean="0"/>
                  <a:t>—</a:t>
                </a:r>
                <a:r>
                  <a:rPr lang="ru-RU" dirty="0" smtClean="0"/>
                  <a:t>гравитационная постоянная. </a:t>
                </a:r>
                <a:endParaRPr lang="ru-RU" dirty="0"/>
              </a:p>
            </p:txBody>
          </p:sp>
        </mc:Choice>
        <mc:Fallback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3010" y="4089332"/>
                <a:ext cx="3441070" cy="392993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t="-1563" r="-531" b="-2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471779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1" r="4561" b="15458"/>
          <a:stretch/>
        </p:blipFill>
        <p:spPr bwMode="auto">
          <a:xfrm flipH="1">
            <a:off x="328709" y="195486"/>
            <a:ext cx="3302005" cy="393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83566" y="4132874"/>
            <a:ext cx="2592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1600" dirty="0" smtClean="0">
                <a:latin typeface="Calibri" pitchFamily="34" charset="0"/>
                <a:cs typeface="Calibri" pitchFamily="34" charset="0"/>
              </a:rPr>
              <a:t>Генри К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а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вендиш</a:t>
            </a:r>
            <a:endParaRPr lang="ru-RU" sz="1600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1600" dirty="0" smtClean="0">
                <a:latin typeface="Calibri" pitchFamily="34" charset="0"/>
                <a:cs typeface="Calibri" pitchFamily="34" charset="0"/>
              </a:rPr>
              <a:t>10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10.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1731 </a:t>
            </a:r>
            <a:r>
              <a:rPr lang="vi-VN" sz="1600" dirty="0">
                <a:latin typeface="Calibri" pitchFamily="34" charset="0"/>
                <a:cs typeface="Calibri" pitchFamily="34" charset="0"/>
              </a:rPr>
              <a:t>—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24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02.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1810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312" b="100000" l="3505" r="95561"/>
                    </a14:imgEffect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83" t="9132" r="7001"/>
          <a:stretch/>
        </p:blipFill>
        <p:spPr bwMode="auto">
          <a:xfrm>
            <a:off x="4417918" y="195486"/>
            <a:ext cx="4313055" cy="3441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25504" y="3794320"/>
            <a:ext cx="34978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i="1" dirty="0" smtClean="0"/>
              <a:t>Крутильные весы Г. Кавендиша</a:t>
            </a:r>
            <a:r>
              <a:rPr lang="en-US" sz="1600" i="1" dirty="0" smtClean="0"/>
              <a:t>, </a:t>
            </a:r>
            <a:r>
              <a:rPr lang="en-US" sz="1600" i="1" dirty="0"/>
              <a:t>1798</a:t>
            </a:r>
          </a:p>
        </p:txBody>
      </p:sp>
    </p:spTree>
    <p:extLst>
      <p:ext uri="{BB962C8B-B14F-4D97-AF65-F5344CB8AC3E}">
        <p14:creationId xmlns:p14="http://schemas.microsoft.com/office/powerpoint/2010/main" xmlns="" val="36208560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Прямоугольник 4"/>
              <p:cNvSpPr/>
              <p:nvPr/>
            </p:nvSpPr>
            <p:spPr>
              <a:xfrm>
                <a:off x="603766" y="3928873"/>
                <a:ext cx="3084691" cy="7099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tx2"/>
                          </a:solidFill>
                          <a:latin typeface="Cambria Math"/>
                        </a:rPr>
                        <m:t>𝐺</m:t>
                      </m:r>
                      <m:r>
                        <a:rPr lang="en-US" sz="2000" i="1" dirty="0" smtClean="0">
                          <a:solidFill>
                            <a:schemeClr val="tx2"/>
                          </a:solidFill>
                          <a:latin typeface="Cambria Math"/>
                        </a:rPr>
                        <m:t> = 6,754·</m:t>
                      </m:r>
                      <m:sSup>
                        <m:sSupPr>
                          <m:ctrlPr>
                            <a:rPr lang="ru-RU" sz="200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sz="2000" b="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−11</m:t>
                          </m:r>
                        </m:sup>
                      </m:sSup>
                      <m:r>
                        <a:rPr lang="en-US" sz="2000" b="0" i="1" dirty="0" smtClean="0">
                          <a:solidFill>
                            <a:schemeClr val="tx2"/>
                          </a:solidFill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ru-RU" sz="200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200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20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м</m:t>
                              </m:r>
                            </m:e>
                            <m:sup>
                              <m:r>
                                <a:rPr lang="ru-RU" sz="20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ru-RU" sz="2000" b="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кг</m:t>
                          </m:r>
                          <m:r>
                            <a:rPr lang="ru-RU" sz="2000" b="0" i="1" dirty="0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sSup>
                            <m:sSupPr>
                              <m:ctrlPr>
                                <a:rPr lang="ru-RU" sz="20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ru-RU" sz="20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с</m:t>
                              </m:r>
                            </m:e>
                            <m:sup>
                              <m:r>
                                <a:rPr lang="ru-RU" sz="20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766" y="3928873"/>
                <a:ext cx="3084691" cy="70993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Прямоугольник 5"/>
              <p:cNvSpPr/>
              <p:nvPr/>
            </p:nvSpPr>
            <p:spPr>
              <a:xfrm>
                <a:off x="4134490" y="589872"/>
                <a:ext cx="4565224" cy="8310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tx2"/>
                          </a:solidFill>
                          <a:latin typeface="Cambria Math"/>
                        </a:rPr>
                        <m:t>𝐺</m:t>
                      </m:r>
                      <m:r>
                        <a:rPr lang="en-US" sz="2400" i="1" dirty="0" smtClean="0">
                          <a:solidFill>
                            <a:schemeClr val="tx2"/>
                          </a:solidFill>
                          <a:latin typeface="Cambria Math"/>
                        </a:rPr>
                        <m:t> = 6,67384(80)·</m:t>
                      </m:r>
                      <m:sSup>
                        <m:sSupPr>
                          <m:ctrlPr>
                            <a:rPr lang="ru-RU" sz="240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−11</m:t>
                          </m:r>
                        </m:sup>
                      </m:sSup>
                      <m:r>
                        <a:rPr lang="en-US" sz="2400" b="0" i="1" dirty="0" smtClean="0">
                          <a:solidFill>
                            <a:schemeClr val="tx2"/>
                          </a:solidFill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ru-RU" sz="240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240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24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Н</m:t>
                              </m:r>
                              <m:r>
                                <a:rPr lang="ru-RU" sz="24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ru-RU" sz="24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м</m:t>
                              </m:r>
                            </m:e>
                            <m:sup>
                              <m:r>
                                <a:rPr lang="ru-RU" sz="24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ru-RU" sz="24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ru-RU" sz="24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кг</m:t>
                              </m:r>
                            </m:e>
                            <m:sup>
                              <m:r>
                                <a:rPr lang="ru-RU" sz="24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4490" y="589872"/>
                <a:ext cx="4565224" cy="83106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Скругленный прямоугольник 6"/>
          <p:cNvSpPr/>
          <p:nvPr/>
        </p:nvSpPr>
        <p:spPr>
          <a:xfrm>
            <a:off x="4107303" y="545610"/>
            <a:ext cx="4556978" cy="91958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22751" y="2753600"/>
            <a:ext cx="41887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Сила, </a:t>
            </a:r>
            <a:r>
              <a:rPr lang="ru-RU" sz="2000" dirty="0"/>
              <a:t>с которой притягиваются два тела массами </a:t>
            </a:r>
            <a:r>
              <a:rPr lang="ru-RU" sz="2000" dirty="0">
                <a:solidFill>
                  <a:schemeClr val="tx2"/>
                </a:solidFill>
              </a:rPr>
              <a:t>1</a:t>
            </a:r>
            <a:r>
              <a:rPr lang="ru-RU" sz="2000" dirty="0"/>
              <a:t> </a:t>
            </a:r>
            <a:r>
              <a:rPr lang="ru-RU" sz="2000" dirty="0">
                <a:solidFill>
                  <a:schemeClr val="tx2"/>
                </a:solidFill>
              </a:rPr>
              <a:t>кг</a:t>
            </a:r>
            <a:r>
              <a:rPr lang="ru-RU" sz="2000" dirty="0"/>
              <a:t>, находящиеся на расстоянии </a:t>
            </a:r>
            <a:r>
              <a:rPr lang="ru-RU" sz="2000" dirty="0">
                <a:solidFill>
                  <a:schemeClr val="tx2"/>
                </a:solidFill>
              </a:rPr>
              <a:t>1 м</a:t>
            </a:r>
            <a:r>
              <a:rPr lang="ru-RU" sz="2000" dirty="0"/>
              <a:t> друг от </a:t>
            </a:r>
            <a:r>
              <a:rPr lang="ru-RU" sz="2000" dirty="0" smtClean="0"/>
              <a:t>друга</a:t>
            </a:r>
            <a:endParaRPr lang="ru-RU" sz="2000" dirty="0"/>
          </a:p>
        </p:txBody>
      </p:sp>
      <p:grpSp>
        <p:nvGrpSpPr>
          <p:cNvPr id="33" name="Группа 32"/>
          <p:cNvGrpSpPr/>
          <p:nvPr/>
        </p:nvGrpSpPr>
        <p:grpSpPr>
          <a:xfrm>
            <a:off x="309480" y="542061"/>
            <a:ext cx="3661383" cy="3086761"/>
            <a:chOff x="472025" y="525863"/>
            <a:chExt cx="4528634" cy="345728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669805" y="525863"/>
              <a:ext cx="2160240" cy="421906"/>
            </a:xfrm>
            <a:prstGeom prst="rect">
              <a:avLst/>
            </a:prstGeom>
            <a:blipFill>
              <a:blip r:embed="rId4" cstate="print"/>
              <a:tile tx="0" ty="0" sx="100000" sy="100000" flip="none" algn="tl"/>
            </a:blip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>
              <a:off x="2739930" y="947769"/>
              <a:ext cx="0" cy="2088346"/>
            </a:xfrm>
            <a:prstGeom prst="line">
              <a:avLst/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Овал 11"/>
            <p:cNvSpPr/>
            <p:nvPr/>
          </p:nvSpPr>
          <p:spPr>
            <a:xfrm>
              <a:off x="1165750" y="2623973"/>
              <a:ext cx="3155880" cy="1270208"/>
            </a:xfrm>
            <a:prstGeom prst="ellipse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1382085" y="3509138"/>
              <a:ext cx="323602" cy="257867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013578" y="2883937"/>
              <a:ext cx="302417" cy="237856"/>
            </a:xfrm>
            <a:prstGeom prst="rect">
              <a:avLst/>
            </a:prstGeom>
          </p:spPr>
        </p:pic>
        <p:cxnSp>
          <p:nvCxnSpPr>
            <p:cNvPr id="16" name="Прямая соединительная линия 15"/>
            <p:cNvCxnSpPr/>
            <p:nvPr/>
          </p:nvCxnSpPr>
          <p:spPr>
            <a:xfrm flipH="1">
              <a:off x="1669806" y="3027953"/>
              <a:ext cx="1070124" cy="576064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>
              <a:endCxn id="14" idx="1"/>
            </p:cNvCxnSpPr>
            <p:nvPr/>
          </p:nvCxnSpPr>
          <p:spPr>
            <a:xfrm flipV="1">
              <a:off x="2734294" y="3002865"/>
              <a:ext cx="1279284" cy="25089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>
              <a:endCxn id="14" idx="1"/>
            </p:cNvCxnSpPr>
            <p:nvPr/>
          </p:nvCxnSpPr>
          <p:spPr>
            <a:xfrm flipV="1">
              <a:off x="1664172" y="3002865"/>
              <a:ext cx="2349406" cy="604219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72025" y="2654682"/>
              <a:ext cx="741788" cy="666917"/>
            </a:xfrm>
            <a:prstGeom prst="rect">
              <a:avLst/>
            </a:prstGeom>
          </p:spPr>
        </p:pic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4258871" y="3341452"/>
              <a:ext cx="741788" cy="641693"/>
            </a:xfrm>
            <a:prstGeom prst="rect">
              <a:avLst/>
            </a:prstGeom>
          </p:spPr>
        </p:pic>
        <p:sp>
          <p:nvSpPr>
            <p:cNvPr id="30" name="Выгнутая вправо стрелка 29"/>
            <p:cNvSpPr/>
            <p:nvPr/>
          </p:nvSpPr>
          <p:spPr>
            <a:xfrm flipH="1" flipV="1">
              <a:off x="2379890" y="1379787"/>
              <a:ext cx="720080" cy="360040"/>
            </a:xfrm>
            <a:prstGeom prst="curvedLeftArrow">
              <a:avLst>
                <a:gd name="adj1" fmla="val 25000"/>
                <a:gd name="adj2" fmla="val 50000"/>
                <a:gd name="adj3" fmla="val 48281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36" name="Стрелка вниз 35"/>
          <p:cNvSpPr/>
          <p:nvPr/>
        </p:nvSpPr>
        <p:spPr>
          <a:xfrm>
            <a:off x="6165074" y="1851018"/>
            <a:ext cx="504056" cy="6577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8" name="Прямая со стрелкой 37"/>
          <p:cNvCxnSpPr/>
          <p:nvPr/>
        </p:nvCxnSpPr>
        <p:spPr>
          <a:xfrm flipH="1" flipV="1">
            <a:off x="827584" y="3075806"/>
            <a:ext cx="234490" cy="19442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rot="5400000" flipV="1">
            <a:off x="3351096" y="2839128"/>
            <a:ext cx="234490" cy="19442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Прямоугольник 40"/>
              <p:cNvSpPr/>
              <p:nvPr/>
            </p:nvSpPr>
            <p:spPr>
              <a:xfrm>
                <a:off x="3371130" y="2579422"/>
                <a:ext cx="387670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ru-RU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41" name="Прямоугольник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1130" y="2579422"/>
                <a:ext cx="387670" cy="402931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t="-22727" r="-31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Прямоугольник 41"/>
              <p:cNvSpPr/>
              <p:nvPr/>
            </p:nvSpPr>
            <p:spPr>
              <a:xfrm>
                <a:off x="657590" y="3151733"/>
                <a:ext cx="387670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ru-RU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42" name="Прямоугольник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590" y="3151733"/>
                <a:ext cx="387670" cy="402931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t="-22727" r="-3174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834278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36" grpId="0" animBg="1"/>
      <p:bldP spid="41" grpId="0" animBg="1"/>
      <p:bldP spid="4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3272153" y="431712"/>
                <a:ext cx="2482603" cy="9625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𝐹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𝐺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32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153" y="431712"/>
                <a:ext cx="2482603" cy="96257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Скругленный прямоугольник 3"/>
          <p:cNvSpPr/>
          <p:nvPr/>
        </p:nvSpPr>
        <p:spPr>
          <a:xfrm>
            <a:off x="3369066" y="320406"/>
            <a:ext cx="2400934" cy="108012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3859" y="952549"/>
            <a:ext cx="648072" cy="89595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16216" y="1400526"/>
            <a:ext cx="2463359" cy="243619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56504" y="2211710"/>
            <a:ext cx="3513903" cy="263744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6778" y="1491630"/>
            <a:ext cx="2352006" cy="1668196"/>
          </a:xfrm>
          <a:prstGeom prst="rect">
            <a:avLst/>
          </a:prstGeom>
        </p:spPr>
      </p:pic>
      <p:sp>
        <p:nvSpPr>
          <p:cNvPr id="17" name="Стрелка вниз 16"/>
          <p:cNvSpPr/>
          <p:nvPr/>
        </p:nvSpPr>
        <p:spPr>
          <a:xfrm>
            <a:off x="4297430" y="1599895"/>
            <a:ext cx="43204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3181721">
            <a:off x="2485817" y="1137416"/>
            <a:ext cx="493324" cy="9449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18418279" flipH="1">
            <a:off x="6125538" y="1126974"/>
            <a:ext cx="493324" cy="9449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44998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7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</TotalTime>
  <Words>440</Words>
  <Application>Microsoft Office PowerPoint</Application>
  <PresentationFormat>Экран (16:9)</PresentationFormat>
  <Paragraphs>74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56</cp:revision>
  <dcterms:created xsi:type="dcterms:W3CDTF">2013-10-15T08:35:26Z</dcterms:created>
  <dcterms:modified xsi:type="dcterms:W3CDTF">2016-09-25T16:09:04Z</dcterms:modified>
</cp:coreProperties>
</file>